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0" r:id="rId2"/>
    <p:sldId id="257" r:id="rId3"/>
    <p:sldId id="259" r:id="rId4"/>
    <p:sldId id="256" r:id="rId5"/>
    <p:sldId id="269" r:id="rId6"/>
    <p:sldId id="266" r:id="rId7"/>
    <p:sldId id="270" r:id="rId8"/>
    <p:sldId id="273" r:id="rId9"/>
    <p:sldId id="268" r:id="rId10"/>
    <p:sldId id="263" r:id="rId11"/>
    <p:sldId id="267" r:id="rId12"/>
    <p:sldId id="276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67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6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Fiscal Year</a:t>
            </a:r>
            <a:r>
              <a:rPr lang="en-US" baseline="0" dirty="0"/>
              <a:t> 20</a:t>
            </a:r>
            <a:r>
              <a:rPr lang="en-US" dirty="0"/>
              <a:t>25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none" spc="0" normalizeH="0" baseline="0">
              <a:solidFill>
                <a:schemeClr val="dk1">
                  <a:lumMod val="50000"/>
                  <a:lumOff val="50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FY25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1</c:v>
                </c:pt>
                <c:pt idx="1">
                  <c:v>6</c:v>
                </c:pt>
                <c:pt idx="2">
                  <c:v>14</c:v>
                </c:pt>
                <c:pt idx="3">
                  <c:v>35</c:v>
                </c:pt>
                <c:pt idx="4">
                  <c:v>28</c:v>
                </c:pt>
                <c:pt idx="5">
                  <c:v>27</c:v>
                </c:pt>
                <c:pt idx="6">
                  <c:v>6</c:v>
                </c:pt>
                <c:pt idx="7">
                  <c:v>2</c:v>
                </c:pt>
                <c:pt idx="8">
                  <c:v>44</c:v>
                </c:pt>
                <c:pt idx="9">
                  <c:v>25</c:v>
                </c:pt>
                <c:pt idx="10">
                  <c:v>7</c:v>
                </c:pt>
                <c:pt idx="11">
                  <c:v>12</c:v>
                </c:pt>
                <c:pt idx="12">
                  <c:v>3</c:v>
                </c:pt>
                <c:pt idx="13">
                  <c:v>16</c:v>
                </c:pt>
                <c:pt idx="14">
                  <c:v>24</c:v>
                </c:pt>
                <c:pt idx="15">
                  <c:v>14</c:v>
                </c:pt>
                <c:pt idx="16">
                  <c:v>16</c:v>
                </c:pt>
                <c:pt idx="17">
                  <c:v>21</c:v>
                </c:pt>
                <c:pt idx="18">
                  <c:v>3</c:v>
                </c:pt>
                <c:pt idx="19">
                  <c:v>2</c:v>
                </c:pt>
                <c:pt idx="20">
                  <c:v>104</c:v>
                </c:pt>
                <c:pt idx="21">
                  <c:v>246</c:v>
                </c:pt>
                <c:pt idx="22">
                  <c:v>21</c:v>
                </c:pt>
                <c:pt idx="23">
                  <c:v>88</c:v>
                </c:pt>
                <c:pt idx="24">
                  <c:v>46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522-4055-B601-D8CDAA8B6EFB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47"/>
        <c:axId val="837234832"/>
        <c:axId val="837235312"/>
      </c:barChart>
      <c:valAx>
        <c:axId val="83723531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37234832"/>
        <c:crosses val="autoZero"/>
        <c:crossBetween val="between"/>
      </c:valAx>
      <c:catAx>
        <c:axId val="837234832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37235312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7"/>
    </mc:Choice>
    <mc:Fallback>
      <c:style val="7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Fiscal Year 2024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none" spc="0" normalizeH="0" baseline="0">
              <a:solidFill>
                <a:schemeClr val="dk1">
                  <a:lumMod val="50000"/>
                  <a:lumOff val="50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FY24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4</c:v>
                </c:pt>
                <c:pt idx="1">
                  <c:v>6</c:v>
                </c:pt>
                <c:pt idx="2">
                  <c:v>22</c:v>
                </c:pt>
                <c:pt idx="3">
                  <c:v>18</c:v>
                </c:pt>
                <c:pt idx="4">
                  <c:v>34</c:v>
                </c:pt>
                <c:pt idx="5">
                  <c:v>23</c:v>
                </c:pt>
                <c:pt idx="6">
                  <c:v>4</c:v>
                </c:pt>
                <c:pt idx="7">
                  <c:v>2</c:v>
                </c:pt>
                <c:pt idx="8">
                  <c:v>35</c:v>
                </c:pt>
                <c:pt idx="9">
                  <c:v>27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17</c:v>
                </c:pt>
                <c:pt idx="14">
                  <c:v>17</c:v>
                </c:pt>
                <c:pt idx="15">
                  <c:v>4</c:v>
                </c:pt>
                <c:pt idx="16">
                  <c:v>4</c:v>
                </c:pt>
                <c:pt idx="17">
                  <c:v>32</c:v>
                </c:pt>
                <c:pt idx="18">
                  <c:v>0</c:v>
                </c:pt>
                <c:pt idx="19">
                  <c:v>1</c:v>
                </c:pt>
                <c:pt idx="20">
                  <c:v>73</c:v>
                </c:pt>
                <c:pt idx="21">
                  <c:v>158</c:v>
                </c:pt>
                <c:pt idx="22">
                  <c:v>8</c:v>
                </c:pt>
                <c:pt idx="23">
                  <c:v>78</c:v>
                </c:pt>
                <c:pt idx="24">
                  <c:v>35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522-4055-B601-D8CDAA8B6EFB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47"/>
        <c:axId val="837234832"/>
        <c:axId val="837235312"/>
      </c:barChart>
      <c:valAx>
        <c:axId val="837235312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37234832"/>
        <c:crosses val="autoZero"/>
        <c:crossBetween val="between"/>
      </c:valAx>
      <c:catAx>
        <c:axId val="837234832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837235312"/>
        <c:crosses val="autoZero"/>
        <c:auto val="1"/>
        <c:lblAlgn val="ctr"/>
        <c:lblOffset val="100"/>
        <c:noMultiLvlLbl val="0"/>
      </c:cat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/>
              <a:t>Fiscal Year Comparison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none" spc="0" normalizeH="0" baseline="0">
              <a:solidFill>
                <a:schemeClr val="dk1">
                  <a:lumMod val="50000"/>
                  <a:lumOff val="50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FY 2025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1</c:v>
                </c:pt>
                <c:pt idx="1">
                  <c:v>6</c:v>
                </c:pt>
                <c:pt idx="2">
                  <c:v>14</c:v>
                </c:pt>
                <c:pt idx="3">
                  <c:v>35</c:v>
                </c:pt>
                <c:pt idx="4">
                  <c:v>28</c:v>
                </c:pt>
                <c:pt idx="5">
                  <c:v>27</c:v>
                </c:pt>
                <c:pt idx="6">
                  <c:v>6</c:v>
                </c:pt>
                <c:pt idx="7">
                  <c:v>2</c:v>
                </c:pt>
                <c:pt idx="8">
                  <c:v>44</c:v>
                </c:pt>
                <c:pt idx="9">
                  <c:v>25</c:v>
                </c:pt>
                <c:pt idx="10">
                  <c:v>7</c:v>
                </c:pt>
                <c:pt idx="11">
                  <c:v>12</c:v>
                </c:pt>
                <c:pt idx="12">
                  <c:v>3</c:v>
                </c:pt>
                <c:pt idx="13">
                  <c:v>16</c:v>
                </c:pt>
                <c:pt idx="14">
                  <c:v>24</c:v>
                </c:pt>
                <c:pt idx="15">
                  <c:v>14</c:v>
                </c:pt>
                <c:pt idx="16">
                  <c:v>16</c:v>
                </c:pt>
                <c:pt idx="17">
                  <c:v>21</c:v>
                </c:pt>
                <c:pt idx="18">
                  <c:v>3</c:v>
                </c:pt>
                <c:pt idx="19">
                  <c:v>2</c:v>
                </c:pt>
                <c:pt idx="20">
                  <c:v>104</c:v>
                </c:pt>
                <c:pt idx="21">
                  <c:v>246</c:v>
                </c:pt>
                <c:pt idx="22">
                  <c:v>21</c:v>
                </c:pt>
                <c:pt idx="23">
                  <c:v>88</c:v>
                </c:pt>
                <c:pt idx="24">
                  <c:v>46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0E3-43C8-AEF0-40ED3E0A5E8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FY 2024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dLbl>
              <c:idx val="9"/>
              <c:layout>
                <c:manualLayout>
                  <c:x val="2.1551724137931034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0E3-43C8-AEF0-40ED3E0A5E86}"/>
                </c:ext>
              </c:extLst>
            </c:dLbl>
            <c:dLbl>
              <c:idx val="21"/>
              <c:layout>
                <c:manualLayout>
                  <c:x val="5.387931034482759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0E3-43C8-AEF0-40ED3E0A5E86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Sheet1!$C$2:$C$26</c:f>
              <c:numCache>
                <c:formatCode>General</c:formatCode>
                <c:ptCount val="25"/>
                <c:pt idx="0">
                  <c:v>4</c:v>
                </c:pt>
                <c:pt idx="1">
                  <c:v>6</c:v>
                </c:pt>
                <c:pt idx="2">
                  <c:v>22</c:v>
                </c:pt>
                <c:pt idx="3">
                  <c:v>18</c:v>
                </c:pt>
                <c:pt idx="4">
                  <c:v>34</c:v>
                </c:pt>
                <c:pt idx="5">
                  <c:v>23</c:v>
                </c:pt>
                <c:pt idx="6">
                  <c:v>4</c:v>
                </c:pt>
                <c:pt idx="7">
                  <c:v>2</c:v>
                </c:pt>
                <c:pt idx="8">
                  <c:v>35</c:v>
                </c:pt>
                <c:pt idx="9">
                  <c:v>27</c:v>
                </c:pt>
                <c:pt idx="10">
                  <c:v>11</c:v>
                </c:pt>
                <c:pt idx="11">
                  <c:v>12</c:v>
                </c:pt>
                <c:pt idx="12">
                  <c:v>13</c:v>
                </c:pt>
                <c:pt idx="13">
                  <c:v>17</c:v>
                </c:pt>
                <c:pt idx="14">
                  <c:v>17</c:v>
                </c:pt>
                <c:pt idx="15">
                  <c:v>4</c:v>
                </c:pt>
                <c:pt idx="16">
                  <c:v>4</c:v>
                </c:pt>
                <c:pt idx="17">
                  <c:v>32</c:v>
                </c:pt>
                <c:pt idx="18">
                  <c:v>0</c:v>
                </c:pt>
                <c:pt idx="19">
                  <c:v>1</c:v>
                </c:pt>
                <c:pt idx="20">
                  <c:v>73</c:v>
                </c:pt>
                <c:pt idx="21">
                  <c:v>158</c:v>
                </c:pt>
                <c:pt idx="22">
                  <c:v>8</c:v>
                </c:pt>
                <c:pt idx="23">
                  <c:v>78</c:v>
                </c:pt>
                <c:pt idx="24">
                  <c:v>35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0E3-43C8-AEF0-40ED3E0A5E8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67"/>
        <c:overlap val="-43"/>
        <c:axId val="534510672"/>
        <c:axId val="534509712"/>
      </c:barChart>
      <c:catAx>
        <c:axId val="5345106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09712"/>
        <c:crosses val="autoZero"/>
        <c:auto val="1"/>
        <c:lblAlgn val="ctr"/>
        <c:lblOffset val="100"/>
        <c:noMultiLvlLbl val="0"/>
      </c:catAx>
      <c:valAx>
        <c:axId val="534509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10672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TSBEPC Fiscal Year Comparison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none" spc="0" normalizeH="0" baseline="0">
              <a:solidFill>
                <a:schemeClr val="dk1">
                  <a:lumMod val="50000"/>
                  <a:lumOff val="50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FY 2025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1</c:v>
                </c:pt>
                <c:pt idx="1">
                  <c:v>2</c:v>
                </c:pt>
                <c:pt idx="2">
                  <c:v>11</c:v>
                </c:pt>
                <c:pt idx="3">
                  <c:v>22</c:v>
                </c:pt>
                <c:pt idx="4">
                  <c:v>23</c:v>
                </c:pt>
                <c:pt idx="5">
                  <c:v>24</c:v>
                </c:pt>
                <c:pt idx="6">
                  <c:v>0</c:v>
                </c:pt>
                <c:pt idx="7">
                  <c:v>2</c:v>
                </c:pt>
                <c:pt idx="8">
                  <c:v>26</c:v>
                </c:pt>
                <c:pt idx="9">
                  <c:v>13</c:v>
                </c:pt>
                <c:pt idx="10">
                  <c:v>2</c:v>
                </c:pt>
                <c:pt idx="11">
                  <c:v>9</c:v>
                </c:pt>
                <c:pt idx="12">
                  <c:v>2</c:v>
                </c:pt>
                <c:pt idx="13">
                  <c:v>7</c:v>
                </c:pt>
                <c:pt idx="14">
                  <c:v>12</c:v>
                </c:pt>
                <c:pt idx="15">
                  <c:v>1</c:v>
                </c:pt>
                <c:pt idx="16">
                  <c:v>9</c:v>
                </c:pt>
                <c:pt idx="17">
                  <c:v>11</c:v>
                </c:pt>
                <c:pt idx="18">
                  <c:v>1</c:v>
                </c:pt>
                <c:pt idx="19">
                  <c:v>0</c:v>
                </c:pt>
                <c:pt idx="20">
                  <c:v>63</c:v>
                </c:pt>
                <c:pt idx="21">
                  <c:v>137</c:v>
                </c:pt>
                <c:pt idx="22">
                  <c:v>14</c:v>
                </c:pt>
                <c:pt idx="23">
                  <c:v>40</c:v>
                </c:pt>
                <c:pt idx="24">
                  <c:v>25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0E3-43C8-AEF0-40ED3E0A5E8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FY 2024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dLbl>
              <c:idx val="9"/>
              <c:layout>
                <c:manualLayout>
                  <c:x val="2.1551724137931034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0E3-43C8-AEF0-40ED3E0A5E86}"/>
                </c:ext>
              </c:extLst>
            </c:dLbl>
            <c:dLbl>
              <c:idx val="21"/>
              <c:layout>
                <c:manualLayout>
                  <c:x val="5.387931034482759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0E3-43C8-AEF0-40ED3E0A5E86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Sheet1!$C$2:$C$26</c:f>
              <c:numCache>
                <c:formatCode>General</c:formatCode>
                <c:ptCount val="25"/>
                <c:pt idx="0">
                  <c:v>4</c:v>
                </c:pt>
                <c:pt idx="1">
                  <c:v>5</c:v>
                </c:pt>
                <c:pt idx="2">
                  <c:v>14</c:v>
                </c:pt>
                <c:pt idx="3">
                  <c:v>12</c:v>
                </c:pt>
                <c:pt idx="4">
                  <c:v>19</c:v>
                </c:pt>
                <c:pt idx="5">
                  <c:v>15</c:v>
                </c:pt>
                <c:pt idx="6">
                  <c:v>2</c:v>
                </c:pt>
                <c:pt idx="7">
                  <c:v>1</c:v>
                </c:pt>
                <c:pt idx="8">
                  <c:v>23</c:v>
                </c:pt>
                <c:pt idx="9">
                  <c:v>12</c:v>
                </c:pt>
                <c:pt idx="10">
                  <c:v>6</c:v>
                </c:pt>
                <c:pt idx="11">
                  <c:v>2</c:v>
                </c:pt>
                <c:pt idx="12">
                  <c:v>5</c:v>
                </c:pt>
                <c:pt idx="13">
                  <c:v>11</c:v>
                </c:pt>
                <c:pt idx="14">
                  <c:v>11</c:v>
                </c:pt>
                <c:pt idx="15">
                  <c:v>1</c:v>
                </c:pt>
                <c:pt idx="16">
                  <c:v>3</c:v>
                </c:pt>
                <c:pt idx="17">
                  <c:v>18</c:v>
                </c:pt>
                <c:pt idx="18">
                  <c:v>0</c:v>
                </c:pt>
                <c:pt idx="19">
                  <c:v>0</c:v>
                </c:pt>
                <c:pt idx="20">
                  <c:v>47</c:v>
                </c:pt>
                <c:pt idx="21">
                  <c:v>79</c:v>
                </c:pt>
                <c:pt idx="22">
                  <c:v>3</c:v>
                </c:pt>
                <c:pt idx="23">
                  <c:v>36</c:v>
                </c:pt>
                <c:pt idx="24">
                  <c:v>17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0E3-43C8-AEF0-40ED3E0A5E8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67"/>
        <c:overlap val="-43"/>
        <c:axId val="534510672"/>
        <c:axId val="534509712"/>
      </c:barChart>
      <c:catAx>
        <c:axId val="5345106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09712"/>
        <c:crosses val="autoZero"/>
        <c:auto val="1"/>
        <c:lblAlgn val="ctr"/>
        <c:lblOffset val="100"/>
        <c:noMultiLvlLbl val="0"/>
      </c:catAx>
      <c:valAx>
        <c:axId val="534509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10672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TSBSWE Fiscal Year Comparison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none" spc="0" normalizeH="0" baseline="0">
              <a:solidFill>
                <a:schemeClr val="dk1">
                  <a:lumMod val="50000"/>
                  <a:lumOff val="50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FY 2025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0</c:v>
                </c:pt>
                <c:pt idx="1">
                  <c:v>2</c:v>
                </c:pt>
                <c:pt idx="2">
                  <c:v>0</c:v>
                </c:pt>
                <c:pt idx="3">
                  <c:v>5</c:v>
                </c:pt>
                <c:pt idx="4">
                  <c:v>1</c:v>
                </c:pt>
                <c:pt idx="5">
                  <c:v>1</c:v>
                </c:pt>
                <c:pt idx="6">
                  <c:v>4</c:v>
                </c:pt>
                <c:pt idx="7">
                  <c:v>1</c:v>
                </c:pt>
                <c:pt idx="8">
                  <c:v>16</c:v>
                </c:pt>
                <c:pt idx="9">
                  <c:v>9</c:v>
                </c:pt>
                <c:pt idx="10">
                  <c:v>1</c:v>
                </c:pt>
                <c:pt idx="11">
                  <c:v>2</c:v>
                </c:pt>
                <c:pt idx="12">
                  <c:v>0</c:v>
                </c:pt>
                <c:pt idx="13">
                  <c:v>4</c:v>
                </c:pt>
                <c:pt idx="14">
                  <c:v>10</c:v>
                </c:pt>
                <c:pt idx="15">
                  <c:v>0</c:v>
                </c:pt>
                <c:pt idx="16">
                  <c:v>1</c:v>
                </c:pt>
                <c:pt idx="17">
                  <c:v>4</c:v>
                </c:pt>
                <c:pt idx="18">
                  <c:v>1</c:v>
                </c:pt>
                <c:pt idx="19">
                  <c:v>0</c:v>
                </c:pt>
                <c:pt idx="20">
                  <c:v>22</c:v>
                </c:pt>
                <c:pt idx="21">
                  <c:v>44</c:v>
                </c:pt>
                <c:pt idx="22">
                  <c:v>3</c:v>
                </c:pt>
                <c:pt idx="23">
                  <c:v>23</c:v>
                </c:pt>
                <c:pt idx="24">
                  <c:v>15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0E3-43C8-AEF0-40ED3E0A5E8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FY 2024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dLbl>
              <c:idx val="9"/>
              <c:layout>
                <c:manualLayout>
                  <c:x val="2.1551724137931034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0E3-43C8-AEF0-40ED3E0A5E86}"/>
                </c:ext>
              </c:extLst>
            </c:dLbl>
            <c:dLbl>
              <c:idx val="21"/>
              <c:layout>
                <c:manualLayout>
                  <c:x val="5.387931034482759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0E3-43C8-AEF0-40ED3E0A5E86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Sheet1!$C$2:$C$26</c:f>
              <c:numCache>
                <c:formatCode>General</c:formatCode>
                <c:ptCount val="25"/>
                <c:pt idx="0">
                  <c:v>0</c:v>
                </c:pt>
                <c:pt idx="1">
                  <c:v>1</c:v>
                </c:pt>
                <c:pt idx="2">
                  <c:v>5</c:v>
                </c:pt>
                <c:pt idx="3">
                  <c:v>4</c:v>
                </c:pt>
                <c:pt idx="4">
                  <c:v>9</c:v>
                </c:pt>
                <c:pt idx="5">
                  <c:v>11</c:v>
                </c:pt>
                <c:pt idx="6">
                  <c:v>2</c:v>
                </c:pt>
                <c:pt idx="7">
                  <c:v>0</c:v>
                </c:pt>
                <c:pt idx="8">
                  <c:v>1</c:v>
                </c:pt>
                <c:pt idx="9">
                  <c:v>10</c:v>
                </c:pt>
                <c:pt idx="10">
                  <c:v>3</c:v>
                </c:pt>
                <c:pt idx="11">
                  <c:v>6</c:v>
                </c:pt>
                <c:pt idx="12">
                  <c:v>3</c:v>
                </c:pt>
                <c:pt idx="13">
                  <c:v>3</c:v>
                </c:pt>
                <c:pt idx="14">
                  <c:v>11</c:v>
                </c:pt>
                <c:pt idx="15">
                  <c:v>1</c:v>
                </c:pt>
                <c:pt idx="16">
                  <c:v>1</c:v>
                </c:pt>
                <c:pt idx="17">
                  <c:v>9</c:v>
                </c:pt>
                <c:pt idx="18">
                  <c:v>0</c:v>
                </c:pt>
                <c:pt idx="19">
                  <c:v>0</c:v>
                </c:pt>
                <c:pt idx="20">
                  <c:v>14</c:v>
                </c:pt>
                <c:pt idx="21">
                  <c:v>37</c:v>
                </c:pt>
                <c:pt idx="22">
                  <c:v>5</c:v>
                </c:pt>
                <c:pt idx="23">
                  <c:v>22</c:v>
                </c:pt>
                <c:pt idx="24">
                  <c:v>10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0E3-43C8-AEF0-40ED3E0A5E8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67"/>
        <c:overlap val="-43"/>
        <c:axId val="534510672"/>
        <c:axId val="534509712"/>
      </c:barChart>
      <c:catAx>
        <c:axId val="5345106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09712"/>
        <c:crosses val="autoZero"/>
        <c:auto val="1"/>
        <c:lblAlgn val="ctr"/>
        <c:lblOffset val="100"/>
        <c:noMultiLvlLbl val="0"/>
      </c:catAx>
      <c:valAx>
        <c:axId val="534509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10672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TSBEP Fiscal Year Comparison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none" spc="0" normalizeH="0" baseline="0">
              <a:solidFill>
                <a:schemeClr val="dk1">
                  <a:lumMod val="50000"/>
                  <a:lumOff val="50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FY 2025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0</c:v>
                </c:pt>
                <c:pt idx="1">
                  <c:v>0</c:v>
                </c:pt>
                <c:pt idx="2">
                  <c:v>2</c:v>
                </c:pt>
                <c:pt idx="3">
                  <c:v>6</c:v>
                </c:pt>
                <c:pt idx="4">
                  <c:v>2</c:v>
                </c:pt>
                <c:pt idx="5">
                  <c:v>0</c:v>
                </c:pt>
                <c:pt idx="6">
                  <c:v>0</c:v>
                </c:pt>
                <c:pt idx="7">
                  <c:v>1</c:v>
                </c:pt>
                <c:pt idx="8">
                  <c:v>0</c:v>
                </c:pt>
                <c:pt idx="9">
                  <c:v>0</c:v>
                </c:pt>
                <c:pt idx="10">
                  <c:v>4</c:v>
                </c:pt>
                <c:pt idx="11">
                  <c:v>1</c:v>
                </c:pt>
                <c:pt idx="12">
                  <c:v>1</c:v>
                </c:pt>
                <c:pt idx="13">
                  <c:v>4</c:v>
                </c:pt>
                <c:pt idx="14">
                  <c:v>1</c:v>
                </c:pt>
                <c:pt idx="15">
                  <c:v>1</c:v>
                </c:pt>
                <c:pt idx="16">
                  <c:v>2</c:v>
                </c:pt>
                <c:pt idx="17">
                  <c:v>4</c:v>
                </c:pt>
                <c:pt idx="18">
                  <c:v>1</c:v>
                </c:pt>
                <c:pt idx="19">
                  <c:v>2</c:v>
                </c:pt>
                <c:pt idx="20">
                  <c:v>13</c:v>
                </c:pt>
                <c:pt idx="21">
                  <c:v>50</c:v>
                </c:pt>
                <c:pt idx="22">
                  <c:v>3</c:v>
                </c:pt>
                <c:pt idx="23">
                  <c:v>18</c:v>
                </c:pt>
                <c:pt idx="24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0E3-43C8-AEF0-40ED3E0A5E8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FY 2024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dLbl>
              <c:idx val="9"/>
              <c:layout>
                <c:manualLayout>
                  <c:x val="2.1551724137931034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0E3-43C8-AEF0-40ED3E0A5E86}"/>
                </c:ext>
              </c:extLst>
            </c:dLbl>
            <c:dLbl>
              <c:idx val="21"/>
              <c:layout>
                <c:manualLayout>
                  <c:x val="5.387931034482759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0E3-43C8-AEF0-40ED3E0A5E86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Sheet1!$C$2:$C$26</c:f>
              <c:numCache>
                <c:formatCode>General</c:formatCode>
                <c:ptCount val="25"/>
                <c:pt idx="0">
                  <c:v>0</c:v>
                </c:pt>
                <c:pt idx="1">
                  <c:v>0</c:v>
                </c:pt>
                <c:pt idx="2">
                  <c:v>3</c:v>
                </c:pt>
                <c:pt idx="3">
                  <c:v>2</c:v>
                </c:pt>
                <c:pt idx="4">
                  <c:v>3</c:v>
                </c:pt>
                <c:pt idx="5">
                  <c:v>1</c:v>
                </c:pt>
                <c:pt idx="6">
                  <c:v>0</c:v>
                </c:pt>
                <c:pt idx="7">
                  <c:v>0</c:v>
                </c:pt>
                <c:pt idx="8">
                  <c:v>4</c:v>
                </c:pt>
                <c:pt idx="9">
                  <c:v>2</c:v>
                </c:pt>
                <c:pt idx="10">
                  <c:v>1</c:v>
                </c:pt>
                <c:pt idx="11">
                  <c:v>3</c:v>
                </c:pt>
                <c:pt idx="12">
                  <c:v>4</c:v>
                </c:pt>
                <c:pt idx="13">
                  <c:v>3</c:v>
                </c:pt>
                <c:pt idx="14">
                  <c:v>1</c:v>
                </c:pt>
                <c:pt idx="15">
                  <c:v>0</c:v>
                </c:pt>
                <c:pt idx="16">
                  <c:v>0</c:v>
                </c:pt>
                <c:pt idx="17">
                  <c:v>5</c:v>
                </c:pt>
                <c:pt idx="18">
                  <c:v>0</c:v>
                </c:pt>
                <c:pt idx="19">
                  <c:v>1</c:v>
                </c:pt>
                <c:pt idx="20">
                  <c:v>5</c:v>
                </c:pt>
                <c:pt idx="21">
                  <c:v>32</c:v>
                </c:pt>
                <c:pt idx="22">
                  <c:v>0</c:v>
                </c:pt>
                <c:pt idx="23">
                  <c:v>13</c:v>
                </c:pt>
                <c:pt idx="24">
                  <c:v>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0E3-43C8-AEF0-40ED3E0A5E8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67"/>
        <c:overlap val="-43"/>
        <c:axId val="534510672"/>
        <c:axId val="534509712"/>
      </c:barChart>
      <c:catAx>
        <c:axId val="5345106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09712"/>
        <c:crosses val="autoZero"/>
        <c:auto val="1"/>
        <c:lblAlgn val="ctr"/>
        <c:lblOffset val="100"/>
        <c:noMultiLvlLbl val="0"/>
      </c:catAx>
      <c:valAx>
        <c:axId val="534509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10672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none" spc="0" normalizeH="0" baseline="0">
                <a:solidFill>
                  <a:schemeClr val="dk1">
                    <a:lumMod val="50000"/>
                    <a:lumOff val="50000"/>
                  </a:schemeClr>
                </a:solidFill>
                <a:latin typeface="+mj-lt"/>
                <a:ea typeface="+mj-ea"/>
                <a:cs typeface="+mj-cs"/>
              </a:defRPr>
            </a:pPr>
            <a:r>
              <a:rPr lang="en-US" dirty="0"/>
              <a:t>TSBEMFT Fiscal Year Comparison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none" spc="0" normalizeH="0" baseline="0">
              <a:solidFill>
                <a:schemeClr val="dk1">
                  <a:lumMod val="50000"/>
                  <a:lumOff val="50000"/>
                </a:schemeClr>
              </a:solidFill>
              <a:latin typeface="+mj-lt"/>
              <a:ea typeface="+mj-ea"/>
              <a:cs typeface="+mj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FY 2025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Sheet1!$B$2:$B$26</c:f>
              <c:numCache>
                <c:formatCode>General</c:formatCode>
                <c:ptCount val="25"/>
                <c:pt idx="0">
                  <c:v>0</c:v>
                </c:pt>
                <c:pt idx="1">
                  <c:v>2</c:v>
                </c:pt>
                <c:pt idx="2">
                  <c:v>1</c:v>
                </c:pt>
                <c:pt idx="3">
                  <c:v>2</c:v>
                </c:pt>
                <c:pt idx="4">
                  <c:v>2</c:v>
                </c:pt>
                <c:pt idx="5">
                  <c:v>2</c:v>
                </c:pt>
                <c:pt idx="6">
                  <c:v>0</c:v>
                </c:pt>
                <c:pt idx="7">
                  <c:v>0</c:v>
                </c:pt>
                <c:pt idx="8">
                  <c:v>2</c:v>
                </c:pt>
                <c:pt idx="9">
                  <c:v>1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1</c:v>
                </c:pt>
                <c:pt idx="14">
                  <c:v>1</c:v>
                </c:pt>
                <c:pt idx="15">
                  <c:v>12</c:v>
                </c:pt>
                <c:pt idx="16">
                  <c:v>4</c:v>
                </c:pt>
                <c:pt idx="17">
                  <c:v>1</c:v>
                </c:pt>
                <c:pt idx="18">
                  <c:v>0</c:v>
                </c:pt>
                <c:pt idx="19">
                  <c:v>0</c:v>
                </c:pt>
                <c:pt idx="20">
                  <c:v>6</c:v>
                </c:pt>
                <c:pt idx="21">
                  <c:v>15</c:v>
                </c:pt>
                <c:pt idx="22">
                  <c:v>1</c:v>
                </c:pt>
                <c:pt idx="23">
                  <c:v>7</c:v>
                </c:pt>
                <c:pt idx="24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0E3-43C8-AEF0-40ED3E0A5E8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FY 2024</c:v>
                </c:pt>
              </c:strCache>
            </c:strRef>
          </c:tx>
          <c:spPr>
            <a:solidFill>
              <a:schemeClr val="accent5"/>
            </a:solidFill>
            <a:ln>
              <a:noFill/>
            </a:ln>
            <a:effectLst/>
          </c:spPr>
          <c:invertIfNegative val="0"/>
          <c:dLbls>
            <c:dLbl>
              <c:idx val="9"/>
              <c:layout>
                <c:manualLayout>
                  <c:x val="2.1551724137931034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0E3-43C8-AEF0-40ED3E0A5E86}"/>
                </c:ext>
              </c:extLst>
            </c:dLbl>
            <c:dLbl>
              <c:idx val="21"/>
              <c:layout>
                <c:manualLayout>
                  <c:x val="5.387931034482759E-3"/>
                  <c:y val="0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0E3-43C8-AEF0-40ED3E0A5E86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dk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dk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Sheet1!$A$2:$A$26</c:f>
              <c:strCache>
                <c:ptCount val="25"/>
                <c:pt idx="0">
                  <c:v>Abuse</c:v>
                </c:pt>
                <c:pt idx="1">
                  <c:v>Advertising</c:v>
                </c:pt>
                <c:pt idx="2">
                  <c:v>Billing Dispute</c:v>
                </c:pt>
                <c:pt idx="3">
                  <c:v>Child Custody</c:v>
                </c:pt>
                <c:pt idx="4">
                  <c:v>Confidentiality</c:v>
                </c:pt>
                <c:pt idx="5">
                  <c:v>Court-Ordered Therapy</c:v>
                </c:pt>
                <c:pt idx="6">
                  <c:v>Criminal History</c:v>
                </c:pt>
                <c:pt idx="7">
                  <c:v>Discrimination</c:v>
                </c:pt>
                <c:pt idx="8">
                  <c:v>Dual Relationship</c:v>
                </c:pt>
                <c:pt idx="9">
                  <c:v>Failure to Report</c:v>
                </c:pt>
                <c:pt idx="10">
                  <c:v>Falsification of Official Document</c:v>
                </c:pt>
                <c:pt idx="11">
                  <c:v>Fraud</c:v>
                </c:pt>
                <c:pt idx="12">
                  <c:v>General Forensic</c:v>
                </c:pt>
                <c:pt idx="13">
                  <c:v>Impaired Practice</c:v>
                </c:pt>
                <c:pt idx="14">
                  <c:v>Inadequate Supervision</c:v>
                </c:pt>
                <c:pt idx="15">
                  <c:v>Non-Compliance</c:v>
                </c:pt>
                <c:pt idx="16">
                  <c:v>Not Related to Licensed Activity</c:v>
                </c:pt>
                <c:pt idx="17">
                  <c:v>Record Keeping</c:v>
                </c:pt>
                <c:pt idx="18">
                  <c:v>Reportable Event</c:v>
                </c:pt>
                <c:pt idx="19">
                  <c:v>School Psychology</c:v>
                </c:pt>
                <c:pt idx="20">
                  <c:v>Sexual Misconduct</c:v>
                </c:pt>
                <c:pt idx="21">
                  <c:v>Standard of Care</c:v>
                </c:pt>
                <c:pt idx="22">
                  <c:v>Unauthorized Activity</c:v>
                </c:pt>
                <c:pt idx="23">
                  <c:v>Unlicensed Person</c:v>
                </c:pt>
                <c:pt idx="24">
                  <c:v>Unprofessional Conduct</c:v>
                </c:pt>
              </c:strCache>
            </c:strRef>
          </c:cat>
          <c:val>
            <c:numRef>
              <c:f>Sheet1!$C$2:$C$26</c:f>
              <c:numCache>
                <c:formatCode>General</c:formatCode>
                <c:ptCount val="25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3</c:v>
                </c:pt>
                <c:pt idx="5">
                  <c:v>3</c:v>
                </c:pt>
                <c:pt idx="6">
                  <c:v>0</c:v>
                </c:pt>
                <c:pt idx="7">
                  <c:v>1</c:v>
                </c:pt>
                <c:pt idx="8">
                  <c:v>1</c:v>
                </c:pt>
                <c:pt idx="9">
                  <c:v>2</c:v>
                </c:pt>
                <c:pt idx="10">
                  <c:v>1</c:v>
                </c:pt>
                <c:pt idx="11">
                  <c:v>1</c:v>
                </c:pt>
                <c:pt idx="12">
                  <c:v>1</c:v>
                </c:pt>
                <c:pt idx="13">
                  <c:v>0</c:v>
                </c:pt>
                <c:pt idx="14">
                  <c:v>2</c:v>
                </c:pt>
                <c:pt idx="15">
                  <c:v>2</c:v>
                </c:pt>
                <c:pt idx="16">
                  <c:v>0</c:v>
                </c:pt>
                <c:pt idx="17">
                  <c:v>5</c:v>
                </c:pt>
                <c:pt idx="18">
                  <c:v>0</c:v>
                </c:pt>
                <c:pt idx="19">
                  <c:v>1</c:v>
                </c:pt>
                <c:pt idx="20">
                  <c:v>7</c:v>
                </c:pt>
                <c:pt idx="21">
                  <c:v>10</c:v>
                </c:pt>
                <c:pt idx="22">
                  <c:v>0</c:v>
                </c:pt>
                <c:pt idx="23">
                  <c:v>7</c:v>
                </c:pt>
                <c:pt idx="24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0E3-43C8-AEF0-40ED3E0A5E8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67"/>
        <c:overlap val="-43"/>
        <c:axId val="534510672"/>
        <c:axId val="534509712"/>
      </c:barChart>
      <c:catAx>
        <c:axId val="53451067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cap="none" spc="0" normalizeH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09712"/>
        <c:crosses val="autoZero"/>
        <c:auto val="1"/>
        <c:lblAlgn val="ctr"/>
        <c:lblOffset val="100"/>
        <c:noMultiLvlLbl val="0"/>
      </c:catAx>
      <c:valAx>
        <c:axId val="534509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534510672"/>
        <c:crosses val="autoZero"/>
        <c:crossBetween val="between"/>
      </c:valAx>
      <c:spPr>
        <a:pattFill prst="ltDnDiag">
          <a:fgClr>
            <a:schemeClr val="dk1">
              <a:lumMod val="15000"/>
              <a:lumOff val="85000"/>
            </a:schemeClr>
          </a:fgClr>
          <a:bgClr>
            <a:schemeClr val="lt1"/>
          </a:bgClr>
        </a:pattFill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dk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lt1"/>
    </a:solidFill>
    <a:ln w="9525" cap="flat" cmpd="sng" algn="ctr">
      <a:solidFill>
        <a:schemeClr val="dk1">
          <a:lumMod val="15000"/>
          <a:lumOff val="85000"/>
        </a:schemeClr>
      </a:solidFill>
      <a:round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withinLinear" id="18">
  <a:schemeClr val="accent5"/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21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8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08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08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8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08">
  <cs:axisTitle>
    <cs:lnRef idx="0"/>
    <cs:fillRef idx="0"/>
    <cs:effectRef idx="0"/>
    <cs:fontRef idx="minor">
      <a:schemeClr val="dk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 cap="none" spc="0" normalizeH="0" baseline="0"/>
  </cs:categoryAxis>
  <cs:chartArea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dk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22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0">
      <cs:styleClr val="auto"/>
    </cs:fillRef>
    <cs:effectRef idx="0"/>
    <cs:fontRef idx="minor">
      <a:schemeClr val="dk1"/>
    </cs:fontRef>
    <cs:spPr>
      <a:solidFill>
        <a:schemeClr val="lt1"/>
      </a:solidFill>
      <a:ln w="1587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1064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plotArea>
  <cs:plotArea3D>
    <cs:lnRef idx="0"/>
    <cs:fillRef idx="0"/>
    <cs:effectRef idx="0"/>
    <cs:fontRef idx="minor">
      <a:schemeClr val="dk1"/>
    </cs:fontRef>
    <cs:spPr>
      <a:solidFill>
        <a:schemeClr val="lt1"/>
      </a:solidFill>
    </cs:spPr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ajor">
      <a:schemeClr val="dk1">
        <a:lumMod val="50000"/>
        <a:lumOff val="50000"/>
      </a:schemeClr>
    </cs:fontRef>
    <cs:defRPr sz="2128" b="1" kern="1200" cap="none" spc="0" normalizeH="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50000"/>
            <a:lumOff val="50000"/>
          </a:schemeClr>
        </a:solidFill>
        <a:round/>
      </a:ln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  <cs:spPr>
      <a:pattFill prst="ltDnDiag">
        <a:fgClr>
          <a:schemeClr val="dk1">
            <a:lumMod val="15000"/>
            <a:lumOff val="85000"/>
          </a:schemeClr>
        </a:fgClr>
        <a:bgClr>
          <a:schemeClr val="lt1"/>
        </a:bgClr>
      </a:pattFill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609976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96913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12460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94537968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311278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7463690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5913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861375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10461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103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1982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826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27366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77155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35977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91223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5250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F304626C-C12D-4D9A-9708-4F4A7EE14AA8}" type="datetimeFigureOut">
              <a:rPr lang="en-US" smtClean="0"/>
              <a:t>9/22/2025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65460FB3-C231-47D8-8857-4591D5B4846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66273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1D9145-9B24-6755-DAF7-E496EEC0CDA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Complaint Classification Breakdown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FDE011F-D927-B0BF-3A2A-9D8A526A041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Fiscal Years 2025 &amp; 2024</a:t>
            </a:r>
          </a:p>
        </p:txBody>
      </p:sp>
    </p:spTree>
    <p:extLst>
      <p:ext uri="{BB962C8B-B14F-4D97-AF65-F5344CB8AC3E}">
        <p14:creationId xmlns:p14="http://schemas.microsoft.com/office/powerpoint/2010/main" val="183040404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DDFC47F-0C2D-A973-48DD-F15A8FCA9E9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FE0A4B95-B555-48AB-2C5B-FBD4388C2C4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440020308"/>
              </p:ext>
            </p:extLst>
          </p:nvPr>
        </p:nvGraphicFramePr>
        <p:xfrm>
          <a:off x="203200" y="212436"/>
          <a:ext cx="11785600" cy="64931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80392480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D8C56D4-726D-7901-6F32-4DCF19F921C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F1FE042-51C7-E2DC-6383-EFD9292AAC8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/>
              <a:t>tsBemft</a:t>
            </a:r>
            <a:r>
              <a:rPr lang="en-US" dirty="0"/>
              <a:t> Classification Breakdown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E03B833-3628-D887-E241-B36CCB7AF4A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Fiscal Years 2025 &amp; 2024</a:t>
            </a:r>
          </a:p>
        </p:txBody>
      </p:sp>
    </p:spTree>
    <p:extLst>
      <p:ext uri="{BB962C8B-B14F-4D97-AF65-F5344CB8AC3E}">
        <p14:creationId xmlns:p14="http://schemas.microsoft.com/office/powerpoint/2010/main" val="420710183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490910D-9129-B4E7-9640-53FA3DB1518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F747E696-1FF8-6159-576C-242B4FD23C4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1692910"/>
              </p:ext>
            </p:extLst>
          </p:nvPr>
        </p:nvGraphicFramePr>
        <p:xfrm>
          <a:off x="203200" y="212436"/>
          <a:ext cx="11785600" cy="64931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633934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>
            <a:extLst>
              <a:ext uri="{FF2B5EF4-FFF2-40B4-BE49-F238E27FC236}">
                <a16:creationId xmlns:a16="http://schemas.microsoft.com/office/drawing/2014/main" id="{38D678C2-C7D4-12ED-1D6E-72EE9CF59F9F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06866789"/>
              </p:ext>
            </p:extLst>
          </p:nvPr>
        </p:nvGraphicFramePr>
        <p:xfrm>
          <a:off x="115824" y="146304"/>
          <a:ext cx="11960352" cy="6565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11473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BB471A4-2371-0D90-14A7-8CAF54A3BB1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>
            <a:extLst>
              <a:ext uri="{FF2B5EF4-FFF2-40B4-BE49-F238E27FC236}">
                <a16:creationId xmlns:a16="http://schemas.microsoft.com/office/drawing/2014/main" id="{EDADB7A7-863C-2B58-2F36-7E8C29291E77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63735845"/>
              </p:ext>
            </p:extLst>
          </p:nvPr>
        </p:nvGraphicFramePr>
        <p:xfrm>
          <a:off x="100584" y="137160"/>
          <a:ext cx="11960352" cy="65653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8088744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21975FDF-96EC-33C1-3A32-7696BE22C9D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86041087"/>
              </p:ext>
            </p:extLst>
          </p:nvPr>
        </p:nvGraphicFramePr>
        <p:xfrm>
          <a:off x="203200" y="212436"/>
          <a:ext cx="11785600" cy="64931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5991791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4114F5C-FF7C-8AAC-D726-45BCFAA1162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B9EF8F-880C-30B4-710F-2B8709C32D9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TSBEPC Classification Breakdown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70E5513-099D-21C2-D7B7-8BD1C1F79D4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Fiscal Years 2025 &amp; 2024</a:t>
            </a:r>
          </a:p>
        </p:txBody>
      </p:sp>
    </p:spTree>
    <p:extLst>
      <p:ext uri="{BB962C8B-B14F-4D97-AF65-F5344CB8AC3E}">
        <p14:creationId xmlns:p14="http://schemas.microsoft.com/office/powerpoint/2010/main" val="1998690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4590255-AB5D-3633-29C4-5EF283C2D05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2BF6F256-2B4F-CBA8-D3E1-AD6D767C3FE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353857628"/>
              </p:ext>
            </p:extLst>
          </p:nvPr>
        </p:nvGraphicFramePr>
        <p:xfrm>
          <a:off x="203200" y="212436"/>
          <a:ext cx="11785600" cy="64931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6195073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B3A1725-BFD1-00D5-1560-39E6B42594E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2383D1B-EC82-19C5-16CC-CBE136F961D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TSBSWE Classification Breakdown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9EC0919-3595-1DCB-D8C7-61E644B94FE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Fiscal Years 2025 &amp; 2024</a:t>
            </a:r>
          </a:p>
        </p:txBody>
      </p:sp>
    </p:spTree>
    <p:extLst>
      <p:ext uri="{BB962C8B-B14F-4D97-AF65-F5344CB8AC3E}">
        <p14:creationId xmlns:p14="http://schemas.microsoft.com/office/powerpoint/2010/main" val="4171963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4E13F82-E1C5-9308-3BB2-A6232ACFADA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FE4768AB-4DAD-E479-0314-D662B243706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006409452"/>
              </p:ext>
            </p:extLst>
          </p:nvPr>
        </p:nvGraphicFramePr>
        <p:xfrm>
          <a:off x="203200" y="212436"/>
          <a:ext cx="11785600" cy="64931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8931223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35CDFF5-6C56-8951-E694-AB5B8053E38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761012-AFDF-E083-ADA4-2C6D48710A7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TSBEP Classification Breakdown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E351EC3-CEBF-5F40-F7F5-34C4EB5CD84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Fiscal Years 2025 &amp; 2024</a:t>
            </a:r>
          </a:p>
        </p:txBody>
      </p:sp>
    </p:spTree>
    <p:extLst>
      <p:ext uri="{BB962C8B-B14F-4D97-AF65-F5344CB8AC3E}">
        <p14:creationId xmlns:p14="http://schemas.microsoft.com/office/powerpoint/2010/main" val="2040660690"/>
      </p:ext>
    </p:extLst>
  </p:cSld>
  <p:clrMapOvr>
    <a:masterClrMapping/>
  </p:clrMapOvr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Tw Cen MT">
      <a:majorFont>
        <a:latin typeface="Tw Cen MT" panose="020B0602020104020603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HGPｺﾞｼｯｸE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334</TotalTime>
  <Words>75</Words>
  <Application>Microsoft Office PowerPoint</Application>
  <PresentationFormat>Widescreen</PresentationFormat>
  <Paragraphs>27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5" baseType="lpstr">
      <vt:lpstr>Tw Cen MT</vt:lpstr>
      <vt:lpstr>Wingdings 3</vt:lpstr>
      <vt:lpstr>Slice</vt:lpstr>
      <vt:lpstr>Complaint Classification Breakdown</vt:lpstr>
      <vt:lpstr>PowerPoint Presentation</vt:lpstr>
      <vt:lpstr>PowerPoint Presentation</vt:lpstr>
      <vt:lpstr>PowerPoint Presentation</vt:lpstr>
      <vt:lpstr>TSBEPC Classification Breakdown</vt:lpstr>
      <vt:lpstr>PowerPoint Presentation</vt:lpstr>
      <vt:lpstr>TSBSWE Classification Breakdown</vt:lpstr>
      <vt:lpstr>PowerPoint Presentation</vt:lpstr>
      <vt:lpstr>TSBEP Classification Breakdown</vt:lpstr>
      <vt:lpstr>PowerPoint Presentation</vt:lpstr>
      <vt:lpstr>tsBemft Classification Breakdown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Alfonso Fernandez</dc:creator>
  <cp:lastModifiedBy>Darrel Spinks</cp:lastModifiedBy>
  <cp:revision>5</cp:revision>
  <dcterms:created xsi:type="dcterms:W3CDTF">2025-09-19T15:17:49Z</dcterms:created>
  <dcterms:modified xsi:type="dcterms:W3CDTF">2025-09-22T20:51:42Z</dcterms:modified>
</cp:coreProperties>
</file>

<file path=docProps/thumbnail.jpeg>
</file>